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81" r:id="rId3"/>
    <p:sldId id="265" r:id="rId4"/>
    <p:sldId id="257" r:id="rId5"/>
    <p:sldId id="258" r:id="rId6"/>
    <p:sldId id="259" r:id="rId7"/>
    <p:sldId id="262" r:id="rId8"/>
    <p:sldId id="260" r:id="rId9"/>
    <p:sldId id="261" r:id="rId10"/>
    <p:sldId id="264" r:id="rId11"/>
    <p:sldId id="263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77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24"/>
    <p:restoredTop sz="96405"/>
  </p:normalViewPr>
  <p:slideViewPr>
    <p:cSldViewPr snapToGrid="0" snapToObjects="1">
      <p:cViewPr varScale="1">
        <p:scale>
          <a:sx n="121" d="100"/>
          <a:sy n="121" d="100"/>
        </p:scale>
        <p:origin x="10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Ctr="1"/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xmlns="" id="{C728FE81-460D-D048-A70C-A7F9FA488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C63E4-FC10-5845-B3D9-757F2D0DB147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xmlns="" id="{5D69E759-A2E4-5D41-9995-1DCF1A26A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xmlns="" id="{AC453B4C-4D6C-0E43-A381-54E626C39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76E2C-5FFB-5444-94E5-DDCC926D7287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95152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57774C-72F1-B742-910E-567625143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DA13C-66C7-C64E-AEE4-3192C696F005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7B8C73-E29B-A645-9D60-964628112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0D29A5-7A3A-E844-A73C-F053387AA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F8F42-DAAC-E34B-A9DF-C9BF30CB5B43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92900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ECC5AD-8119-514D-98B3-190C9195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DDC1D-265E-F14D-BFB3-FBEBDC1A4F0A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B7E22A-9C00-CB47-A449-99024FA50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4F7C86-27F7-974F-AA8A-913916C6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DFD2-58A5-1B46-B1AA-A8AE802E3FF4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8389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763C2B-6492-6045-8907-9DB307AA4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5E2A3-2398-2D4E-BB16-89178C996161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FAB0F1-A9D4-9349-AFF6-8943F9F5A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80F1CBF-CF74-9F48-9C9A-AE5B6E497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9214C-DFCC-1E4A-89A4-456C17B1DEA1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12639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Ctr="1"/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xmlns="" id="{0A21CCCE-0611-7A45-B381-507C2988C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CD66A-A6CD-DD4E-9C3E-DA2F2301655F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xmlns="" id="{9D443057-42A8-6A40-986A-B70524704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xmlns="" id="{43F513E2-55A7-064E-81F4-F6DAC9673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43ED1-70BF-CC4C-9924-3194DD4CAF24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69826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CEF373C-DF2A-B94F-ACB1-9817B460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F89C9-DA2D-2041-999D-4529D89E4A72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78EFD0D-A29E-BF45-86A4-67858CDB5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43CEECC-C6DF-1F44-9B83-501842FF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B8E05-4B62-3648-8CDE-555F766AA337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047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3A5BDA99-8961-174B-ACEA-4F83674E8BD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E0A2B-AAAF-104C-BD94-321D61C911DA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5F3324-C739-2241-A2DB-7ADBA64332A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F613CB8A-0C39-3D47-B0DA-667ACE1933E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7369D-691F-844D-8175-82C4AB9DEA07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78790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9EFE6AE9-0C08-0B4D-82F3-597DD9FA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E6361-73EC-904E-9E02-DF82A2DCFE9B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6C08E0F-27F0-0242-AC4D-990E98A3D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BA917BF-E884-524E-9EBD-306DEC298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229D6-ECA8-A542-9460-1F0013A68178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4568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5BB1737C-45AA-104D-9DDB-B19223DD2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7BA39-24A2-8643-B773-2BBEC2CBC47C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B92FA2D2-6471-744F-B428-BCBF7E953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176C458-6406-2440-AA11-93FEF496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5E7F0-ADE3-3445-BE9A-3EA024294356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5298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C05C272-DE7C-E14D-8068-408282144382}"/>
              </a:ext>
            </a:extLst>
          </p:cNvPr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Ctr="1"/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Date Placeholder 8">
            <a:extLst>
              <a:ext uri="{FF2B5EF4-FFF2-40B4-BE49-F238E27FC236}">
                <a16:creationId xmlns:a16="http://schemas.microsoft.com/office/drawing/2014/main" xmlns="" id="{7EF4A301-616C-6E45-B45A-E24E24275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AD97F-254E-FD41-9115-233A3EF5F0F3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xmlns="" id="{139F1337-CC7A-254D-BAC5-29D9873D8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1350" y="6235700"/>
            <a:ext cx="3805238" cy="320675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xmlns="" id="{EBD1F1F0-33E7-D74D-9AE3-0EDA83A7C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A8780-D29F-554E-B18E-ABEE2D5CC343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5097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B32C6BF-7377-F245-973D-C0238C280FA2}"/>
              </a:ext>
            </a:extLst>
          </p:cNvPr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xmlns="" id="{05068AB9-8371-1044-80AD-2AF689BDC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E1F5B9A8-87BA-464F-B6CE-F08EEEE5422D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xmlns="" id="{7E8D98F0-8249-F747-B0B4-35E694413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763" y="6235700"/>
            <a:ext cx="3803650" cy="320675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8" name="Slide Number Placeholder 9">
            <a:extLst>
              <a:ext uri="{FF2B5EF4-FFF2-40B4-BE49-F238E27FC236}">
                <a16:creationId xmlns:a16="http://schemas.microsoft.com/office/drawing/2014/main" xmlns="" id="{06076CA7-7D66-6641-8AFD-361B46B2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EBE5A-8045-E44A-9A83-C4F501B96F7A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1647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C101FC3-919A-3A4D-870A-FC7466C1CDAA}"/>
              </a:ext>
            </a:extLst>
          </p:cNvPr>
          <p:cNvSpPr>
            <a:spLocks noGrp="1"/>
          </p:cNvSpPr>
          <p:nvPr>
            <p:ph type="title"/>
          </p:nvPr>
        </p:nvSpPr>
        <p:spPr bwMode="black">
          <a:xfrm>
            <a:off x="1606550" y="965200"/>
            <a:ext cx="5937250" cy="118745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25BCAD-4394-1444-9359-51EAFF1485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06550" y="2638425"/>
            <a:ext cx="593725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/>
              <a:t>Click to edit Master text styles</a:t>
            </a:r>
          </a:p>
          <a:p>
            <a:pPr lvl="1"/>
            <a:r>
              <a:rPr lang="en-GB" altLang="x-none"/>
              <a:t>Second level</a:t>
            </a:r>
          </a:p>
          <a:p>
            <a:pPr lvl="2"/>
            <a:r>
              <a:rPr lang="en-GB" altLang="x-none"/>
              <a:t>Third level</a:t>
            </a:r>
          </a:p>
          <a:p>
            <a:pPr lvl="3"/>
            <a:r>
              <a:rPr lang="en-GB" altLang="x-none"/>
              <a:t>Fourth level</a:t>
            </a:r>
          </a:p>
          <a:p>
            <a:pPr lvl="4"/>
            <a:r>
              <a:rPr lang="en-GB" altLang="x-none"/>
              <a:t>Fifth level</a:t>
            </a:r>
            <a:endParaRPr lang="en-US" alt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D39D09-FD81-B44D-B221-5DF3E48145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78525" y="6238875"/>
            <a:ext cx="2065338" cy="323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alpha val="7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3A5B25-98E6-7148-AF9E-05FB44CB401F}" type="datetimeFigureOut">
              <a:rPr lang="x-none"/>
              <a:pPr>
                <a:defRPr/>
              </a:pPr>
              <a:t>1.10.2020.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4456FD-7898-754B-8A86-0948FA249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01725" y="6235700"/>
            <a:ext cx="4557713" cy="3206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alpha val="7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1CF3DB-9CEB-C540-BC5A-936F69788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40713" y="6218238"/>
            <a:ext cx="365125" cy="365125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FE8CEFA-7F85-3646-A1C1-D9009C61FBB0}" type="slidenum">
              <a:rPr lang="x-none"/>
              <a:pPr>
                <a:defRPr/>
              </a:pPr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3" r:id="rId2"/>
    <p:sldLayoutId id="2147483771" r:id="rId3"/>
    <p:sldLayoutId id="2147483764" r:id="rId4"/>
    <p:sldLayoutId id="2147483765" r:id="rId5"/>
    <p:sldLayoutId id="2147483766" r:id="rId6"/>
    <p:sldLayoutId id="2147483767" r:id="rId7"/>
    <p:sldLayoutId id="2147483772" r:id="rId8"/>
    <p:sldLayoutId id="2147483773" r:id="rId9"/>
    <p:sldLayoutId id="2147483768" r:id="rId10"/>
    <p:sldLayoutId id="214748376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kern="1200" cap="all" spc="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rgbClr val="262626"/>
          </a:solidFill>
          <a:latin typeface="Gill Sans MT" panose="020B0502020104020203" pitchFamily="34" charset="77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1pPr>
      <a:lvl2pPr marL="457200" indent="-228600" algn="l" rtl="0" eaLnBrk="0" fontAlgn="base" hangingPunct="0">
        <a:spcBef>
          <a:spcPts val="1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2pPr>
      <a:lvl3pPr marL="685800" indent="-228600" algn="l" rtl="0" eaLnBrk="0" fontAlgn="base" hangingPunct="0">
        <a:spcBef>
          <a:spcPts val="1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3pPr>
      <a:lvl4pPr marL="914400" indent="-228600" algn="l" rtl="0" eaLnBrk="0" fontAlgn="base" hangingPunct="0">
        <a:spcBef>
          <a:spcPts val="1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1143000" indent="-228600" algn="l" rtl="0" eaLnBrk="0" fontAlgn="base" hangingPunct="0">
        <a:spcBef>
          <a:spcPts val="1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63099F-8017-5840-8500-136DFDF19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1725" y="2386013"/>
            <a:ext cx="6940550" cy="16462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Болести </a:t>
            </a:r>
            <a:r>
              <a:rPr lang="sr-Cyrl-RS" dirty="0" err="1"/>
              <a:t>миокарда</a:t>
            </a:r>
            <a:r>
              <a:rPr lang="sr-Cyrl-RS" dirty="0"/>
              <a:t>, </a:t>
            </a:r>
            <a:r>
              <a:rPr lang="sr-Cyrl-RS" dirty="0" err="1"/>
              <a:t>перикарда</a:t>
            </a:r>
            <a:r>
              <a:rPr lang="sr-Cyrl-RS" dirty="0"/>
              <a:t>, </a:t>
            </a:r>
            <a:r>
              <a:rPr lang="sr-Cyrl-RS" dirty="0" err="1"/>
              <a:t>ендокарда</a:t>
            </a:r>
            <a:r>
              <a:rPr lang="sr-Cyrl-RS" dirty="0"/>
              <a:t/>
            </a:r>
            <a:br>
              <a:rPr lang="sr-Cyrl-RS" dirty="0"/>
            </a:br>
            <a:r>
              <a:rPr lang="sr-Cyrl-RS" dirty="0"/>
              <a:t>Срчана </a:t>
            </a:r>
            <a:r>
              <a:rPr lang="sr-Cyrl-RS" dirty="0" err="1"/>
              <a:t>инсуфицијенција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6C47582-663D-E44E-88CB-EA27EF383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0888" y="4352925"/>
            <a:ext cx="5102225" cy="123983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Др Стефан Симовић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sz="1200" dirty="0"/>
              <a:t>Интерна медицина са негом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sz="1200" dirty="0"/>
              <a:t>Основне струковне студије</a:t>
            </a:r>
            <a:endParaRPr lang="x-none" sz="1200" dirty="0"/>
          </a:p>
        </p:txBody>
      </p:sp>
      <p:pic>
        <p:nvPicPr>
          <p:cNvPr id="13315" name="Picture 8" descr="Grb MF">
            <a:extLst>
              <a:ext uri="{FF2B5EF4-FFF2-40B4-BE49-F238E27FC236}">
                <a16:creationId xmlns:a16="http://schemas.microsoft.com/office/drawing/2014/main" xmlns="" id="{F2C08B28-F641-314D-A560-30802004A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160F5C-1F17-A649-A740-1AD60FE89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xmlns="" id="{7C0A8822-24A3-3143-B49A-0CB5716D6F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Вирусологија:</a:t>
            </a:r>
          </a:p>
          <a:p>
            <a:pPr lvl="1" eaLnBrk="1" hangingPunct="1"/>
            <a:r>
              <a:rPr lang="sr-Latn-RS" altLang="x-none"/>
              <a:t>Coxackie </a:t>
            </a:r>
            <a:r>
              <a:rPr lang="sr-Cyrl-RS" altLang="x-none"/>
              <a:t>вирус групе</a:t>
            </a:r>
            <a:r>
              <a:rPr lang="sr-Latn-RS" altLang="x-none"/>
              <a:t> </a:t>
            </a:r>
            <a:r>
              <a:rPr lang="sr-Cyrl-RS" altLang="x-none"/>
              <a:t>Б</a:t>
            </a:r>
          </a:p>
          <a:p>
            <a:pPr lvl="1" eaLnBrk="1" hangingPunct="1"/>
            <a:r>
              <a:rPr lang="sr-Cyrl-RS" altLang="x-none"/>
              <a:t>Остали вируси негативни</a:t>
            </a:r>
            <a:endParaRPr lang="x-none" altLang="x-none"/>
          </a:p>
        </p:txBody>
      </p:sp>
      <p:pic>
        <p:nvPicPr>
          <p:cNvPr id="22531" name="Picture 8" descr="Grb MF">
            <a:extLst>
              <a:ext uri="{FF2B5EF4-FFF2-40B4-BE49-F238E27FC236}">
                <a16:creationId xmlns:a16="http://schemas.microsoft.com/office/drawing/2014/main" xmlns="" id="{A97A9785-0A0D-CC42-876D-DAB5F9175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5">
            <a:extLst>
              <a:ext uri="{FF2B5EF4-FFF2-40B4-BE49-F238E27FC236}">
                <a16:creationId xmlns:a16="http://schemas.microsoft.com/office/drawing/2014/main" xmlns="" id="{337DE5E8-333C-2D4B-B2C7-A5CAB33F9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455988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77"/>
              </a:defRPr>
            </a:lvl9pPr>
          </a:lstStyle>
          <a:p>
            <a:pPr eaLnBrk="1" hangingPunct="1"/>
            <a:endParaRPr lang="x-none" altLang="x-none"/>
          </a:p>
        </p:txBody>
      </p:sp>
      <p:pic>
        <p:nvPicPr>
          <p:cNvPr id="22533" name="Picture 8" descr="Coxsackievirus - Wikipedia">
            <a:extLst>
              <a:ext uri="{FF2B5EF4-FFF2-40B4-BE49-F238E27FC236}">
                <a16:creationId xmlns:a16="http://schemas.microsoft.com/office/drawing/2014/main" xmlns="" id="{319D3920-968C-BF44-A83F-37A5D9E7F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3557588"/>
            <a:ext cx="4392613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216494-39D0-9643-ADB4-A958D569C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3554" name="Content Placeholder 2">
            <a:extLst>
              <a:ext uri="{FF2B5EF4-FFF2-40B4-BE49-F238E27FC236}">
                <a16:creationId xmlns:a16="http://schemas.microsoft.com/office/drawing/2014/main" xmlns="" id="{104B106E-9012-7243-9F22-FB4D883B00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Дијагноза: акутни миокардитис</a:t>
            </a:r>
          </a:p>
          <a:p>
            <a:pPr eaLnBrk="1" hangingPunct="1"/>
            <a:endParaRPr lang="x-none" altLang="x-none"/>
          </a:p>
        </p:txBody>
      </p:sp>
      <p:pic>
        <p:nvPicPr>
          <p:cNvPr id="23555" name="Picture 8" descr="Grb MF">
            <a:extLst>
              <a:ext uri="{FF2B5EF4-FFF2-40B4-BE49-F238E27FC236}">
                <a16:creationId xmlns:a16="http://schemas.microsoft.com/office/drawing/2014/main" xmlns="" id="{A1028743-B9F9-F541-86D3-37BB762B2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emDOCs.net – Emergency Medicine EducationMyocarditis in Adults: ED  Presentations, Evaluation, and Management - emDOCs.net - Emergency Medicine  Education">
            <a:extLst>
              <a:ext uri="{FF2B5EF4-FFF2-40B4-BE49-F238E27FC236}">
                <a16:creationId xmlns:a16="http://schemas.microsoft.com/office/drawing/2014/main" xmlns="" id="{A5634F25-112D-134D-935C-0DB15C7BA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3" t="30014" r="21101" b="16051"/>
          <a:stretch>
            <a:fillRect/>
          </a:stretch>
        </p:blipFill>
        <p:spPr bwMode="auto">
          <a:xfrm>
            <a:off x="2462213" y="3267075"/>
            <a:ext cx="39782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178474-98EF-BD41-BA66-1253486F0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xmlns="" id="{83C44261-4A9D-BE40-B717-FCBD0D609C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Tе</a:t>
            </a:r>
            <a:r>
              <a:rPr lang="sr-Cyrl-RS" altLang="x-none"/>
              <a:t>рапија: </a:t>
            </a:r>
          </a:p>
          <a:p>
            <a:pPr lvl="1" eaLnBrk="1" hangingPunct="1"/>
            <a:r>
              <a:rPr lang="sr-Cyrl-RS" altLang="x-none"/>
              <a:t>Витамин Ц 1000мг 2х1</a:t>
            </a:r>
          </a:p>
          <a:p>
            <a:pPr lvl="1" eaLnBrk="1" hangingPunct="1"/>
            <a:r>
              <a:rPr lang="sr-Cyrl-RS" altLang="x-none"/>
              <a:t>Коензим </a:t>
            </a:r>
            <a:r>
              <a:rPr lang="sr-Latn-RS" altLang="x-none"/>
              <a:t>Q10</a:t>
            </a:r>
          </a:p>
          <a:p>
            <a:pPr lvl="1" eaLnBrk="1" hangingPunct="1"/>
            <a:r>
              <a:rPr lang="sr-Cyrl-RS" altLang="x-none"/>
              <a:t>Бета блокатори уколико је потребно</a:t>
            </a:r>
          </a:p>
          <a:p>
            <a:pPr lvl="1" eaLnBrk="1" hangingPunct="1"/>
            <a:r>
              <a:rPr lang="sr-Cyrl-RS" altLang="x-none"/>
              <a:t>Остала супоративна терапија</a:t>
            </a:r>
          </a:p>
          <a:p>
            <a:pPr eaLnBrk="1" hangingPunct="1"/>
            <a:endParaRPr lang="x-none" altLang="x-none"/>
          </a:p>
        </p:txBody>
      </p:sp>
      <p:pic>
        <p:nvPicPr>
          <p:cNvPr id="24579" name="Picture 8" descr="Grb MF">
            <a:extLst>
              <a:ext uri="{FF2B5EF4-FFF2-40B4-BE49-F238E27FC236}">
                <a16:creationId xmlns:a16="http://schemas.microsoft.com/office/drawing/2014/main" xmlns="" id="{3C5B364C-82E0-3345-84F0-279C3CA79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84D0E41C-1D53-B941-BDB3-BD4B3DC96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88" y="2386013"/>
            <a:ext cx="6940550" cy="1646237"/>
          </a:xfrm>
        </p:spPr>
        <p:txBody>
          <a:bodyPr/>
          <a:lstStyle/>
          <a:p>
            <a:pPr eaLnBrk="1" hangingPunct="1">
              <a:defRPr/>
            </a:pPr>
            <a:r>
              <a:rPr lang="sr-Cyrl-RS" dirty="0" err="1"/>
              <a:t>Перикардитис</a:t>
            </a:r>
            <a:endParaRPr lang="x-none" dirty="0"/>
          </a:p>
        </p:txBody>
      </p:sp>
      <p:sp>
        <p:nvSpPr>
          <p:cNvPr id="25602" name="Text Placeholder 4">
            <a:extLst>
              <a:ext uri="{FF2B5EF4-FFF2-40B4-BE49-F238E27FC236}">
                <a16:creationId xmlns:a16="http://schemas.microsoft.com/office/drawing/2014/main" xmlns="" id="{43EFA9AF-00F7-1947-B4CF-3C12D7F25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20888" y="4352925"/>
            <a:ext cx="5102225" cy="1265238"/>
          </a:xfrm>
        </p:spPr>
        <p:txBody>
          <a:bodyPr/>
          <a:lstStyle/>
          <a:p>
            <a:pPr eaLnBrk="1" hangingPunct="1"/>
            <a:endParaRPr lang="x-none" altLang="x-none"/>
          </a:p>
        </p:txBody>
      </p:sp>
      <p:pic>
        <p:nvPicPr>
          <p:cNvPr id="25603" name="Picture 8" descr="Grb MF">
            <a:extLst>
              <a:ext uri="{FF2B5EF4-FFF2-40B4-BE49-F238E27FC236}">
                <a16:creationId xmlns:a16="http://schemas.microsoft.com/office/drawing/2014/main" xmlns="" id="{75F80DFD-8DA0-904B-BF38-1A6BE8C62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F62096A-4B2B-7E45-87C0-208630ECC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Дефиниција</a:t>
            </a:r>
            <a:endParaRPr lang="x-none" dirty="0"/>
          </a:p>
        </p:txBody>
      </p:sp>
      <p:sp>
        <p:nvSpPr>
          <p:cNvPr id="26626" name="Content Placeholder 4">
            <a:extLst>
              <a:ext uri="{FF2B5EF4-FFF2-40B4-BE49-F238E27FC236}">
                <a16:creationId xmlns:a16="http://schemas.microsoft.com/office/drawing/2014/main" xmlns="" id="{09B75B3B-8093-024D-AAAE-E216ED3509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Запањенско обољење перикарда (срчане кесе)</a:t>
            </a:r>
            <a:endParaRPr lang="x-none" altLang="x-none"/>
          </a:p>
        </p:txBody>
      </p:sp>
      <p:pic>
        <p:nvPicPr>
          <p:cNvPr id="26627" name="Picture 8" descr="Grb MF">
            <a:extLst>
              <a:ext uri="{FF2B5EF4-FFF2-40B4-BE49-F238E27FC236}">
                <a16:creationId xmlns:a16="http://schemas.microsoft.com/office/drawing/2014/main" xmlns="" id="{0AAEEE3D-193F-B94D-9B0D-5C16536E1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72AAB7-71F3-C247-B73D-3808660AF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7650" name="Content Placeholder 2">
            <a:extLst>
              <a:ext uri="{FF2B5EF4-FFF2-40B4-BE49-F238E27FC236}">
                <a16:creationId xmlns:a16="http://schemas.microsoft.com/office/drawing/2014/main" xmlns="" id="{40B68446-677B-E14B-A535-0F1BFA8DC7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Пацијенткиња старости 43. године</a:t>
            </a:r>
          </a:p>
          <a:p>
            <a:pPr eaLnBrk="1" hangingPunct="1"/>
            <a:r>
              <a:rPr lang="sr-Cyrl-RS" altLang="x-none"/>
              <a:t>Жали се на тупе болове у средогруђу који се појачавају током дисања и гушење</a:t>
            </a:r>
          </a:p>
          <a:p>
            <a:pPr eaLnBrk="1" hangingPunct="1"/>
            <a:r>
              <a:rPr lang="sr-Cyrl-RS" altLang="x-none"/>
              <a:t>Има температуру 37,9</a:t>
            </a:r>
          </a:p>
          <a:p>
            <a:pPr eaLnBrk="1" hangingPunct="1"/>
            <a:r>
              <a:rPr lang="sr-Cyrl-RS" altLang="x-none"/>
              <a:t>Аускултаторно на срцу присутно перикардно трење (шум локомотиве), над плућима нормалан дисајни шум</a:t>
            </a:r>
          </a:p>
          <a:p>
            <a:pPr eaLnBrk="1" hangingPunct="1"/>
            <a:endParaRPr lang="x-none" altLang="x-none"/>
          </a:p>
        </p:txBody>
      </p:sp>
      <p:pic>
        <p:nvPicPr>
          <p:cNvPr id="27651" name="Picture 8" descr="Grb MF">
            <a:extLst>
              <a:ext uri="{FF2B5EF4-FFF2-40B4-BE49-F238E27FC236}">
                <a16:creationId xmlns:a16="http://schemas.microsoft.com/office/drawing/2014/main" xmlns="" id="{8C5BF0D4-6854-B642-9767-11314E8F7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44EA07-F741-4F4C-A34A-32CC17BE1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8674" name="Content Placeholder 2">
            <a:extLst>
              <a:ext uri="{FF2B5EF4-FFF2-40B4-BE49-F238E27FC236}">
                <a16:creationId xmlns:a16="http://schemas.microsoft.com/office/drawing/2014/main" xmlns="" id="{7341D790-58A7-2745-A5B0-EF7A1B3DE6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ЕКГ:</a:t>
            </a:r>
            <a:r>
              <a:rPr lang="sr-Latn-RS" altLang="x-none"/>
              <a:t> </a:t>
            </a:r>
            <a:r>
              <a:rPr lang="sr-Cyrl-RS" altLang="x-none"/>
              <a:t>синусна тахикардија фр 105/мин, депресија ПР интервала, елевација СТ сегмента у свим одводима</a:t>
            </a:r>
          </a:p>
          <a:p>
            <a:pPr eaLnBrk="1" hangingPunct="1"/>
            <a:endParaRPr lang="x-none" altLang="x-none"/>
          </a:p>
        </p:txBody>
      </p:sp>
      <p:pic>
        <p:nvPicPr>
          <p:cNvPr id="28675" name="Picture 2" descr="Pericarditis ECG Changes • LITFL • ECG Library Diagnosis">
            <a:extLst>
              <a:ext uri="{FF2B5EF4-FFF2-40B4-BE49-F238E27FC236}">
                <a16:creationId xmlns:a16="http://schemas.microsoft.com/office/drawing/2014/main" xmlns="" id="{5A734493-A09E-724D-9D40-7FA018CBC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75" y="3576638"/>
            <a:ext cx="616902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8" descr="Grb MF">
            <a:extLst>
              <a:ext uri="{FF2B5EF4-FFF2-40B4-BE49-F238E27FC236}">
                <a16:creationId xmlns:a16="http://schemas.microsoft.com/office/drawing/2014/main" xmlns="" id="{7111B3B1-A2E1-6849-B699-2C79E5061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3AD5DE-793A-E745-9058-E82B81209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9698" name="Content Placeholder 2">
            <a:extLst>
              <a:ext uri="{FF2B5EF4-FFF2-40B4-BE49-F238E27FC236}">
                <a16:creationId xmlns:a16="http://schemas.microsoft.com/office/drawing/2014/main" xmlns="" id="{9D3765E1-EF6C-284D-B73F-DF930F40CD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Ехокардиографија:</a:t>
            </a:r>
            <a:endParaRPr lang="x-none" altLang="x-none"/>
          </a:p>
        </p:txBody>
      </p:sp>
      <p:pic>
        <p:nvPicPr>
          <p:cNvPr id="29699" name="Picture 2" descr="Internet Scientific Publications">
            <a:extLst>
              <a:ext uri="{FF2B5EF4-FFF2-40B4-BE49-F238E27FC236}">
                <a16:creationId xmlns:a16="http://schemas.microsoft.com/office/drawing/2014/main" xmlns="" id="{A7A27775-FCAF-E54C-B76C-D26B964F4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388" y="3011488"/>
            <a:ext cx="50800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8" descr="Grb MF">
            <a:extLst>
              <a:ext uri="{FF2B5EF4-FFF2-40B4-BE49-F238E27FC236}">
                <a16:creationId xmlns:a16="http://schemas.microsoft.com/office/drawing/2014/main" xmlns="" id="{A473FB0B-C2A9-2F44-AA08-581616C01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12082C-32B7-6F48-9087-94D92D94F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0722" name="Content Placeholder 2">
            <a:extLst>
              <a:ext uri="{FF2B5EF4-FFF2-40B4-BE49-F238E27FC236}">
                <a16:creationId xmlns:a16="http://schemas.microsoft.com/office/drawing/2014/main" xmlns="" id="{007644EA-43A6-8E46-B06C-CD6AD5E816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06550" y="2638425"/>
            <a:ext cx="6180138" cy="3101975"/>
          </a:xfrm>
        </p:spPr>
        <p:txBody>
          <a:bodyPr/>
          <a:lstStyle/>
          <a:p>
            <a:pPr eaLnBrk="1" hangingPunct="1"/>
            <a:r>
              <a:rPr lang="sr-Cyrl-RS" altLang="x-none"/>
              <a:t>Терапија:</a:t>
            </a:r>
          </a:p>
          <a:p>
            <a:pPr lvl="1" eaLnBrk="1" hangingPunct="1"/>
            <a:r>
              <a:rPr lang="sr-Cyrl-RS" altLang="x-none"/>
              <a:t>Кисеонична терапија (у случају ниске сатурације кисеоником)</a:t>
            </a:r>
          </a:p>
          <a:p>
            <a:pPr lvl="1" eaLnBrk="1" hangingPunct="1"/>
            <a:r>
              <a:rPr lang="sr-Cyrl-RS" altLang="x-none"/>
              <a:t>Кориткостероиди</a:t>
            </a:r>
          </a:p>
          <a:p>
            <a:pPr lvl="1" eaLnBrk="1" hangingPunct="1"/>
            <a:r>
              <a:rPr lang="sr-Cyrl-RS" altLang="x-none"/>
              <a:t>Нестероидни антиинфламаторни лекови</a:t>
            </a:r>
          </a:p>
          <a:p>
            <a:pPr lvl="1" eaLnBrk="1" hangingPunct="1"/>
            <a:r>
              <a:rPr lang="sr-Cyrl-RS" altLang="x-none"/>
              <a:t>Остала супуративна терапија</a:t>
            </a:r>
            <a:endParaRPr lang="x-none" altLang="x-none"/>
          </a:p>
        </p:txBody>
      </p:sp>
      <p:pic>
        <p:nvPicPr>
          <p:cNvPr id="30723" name="Picture 8" descr="Grb MF">
            <a:extLst>
              <a:ext uri="{FF2B5EF4-FFF2-40B4-BE49-F238E27FC236}">
                <a16:creationId xmlns:a16="http://schemas.microsoft.com/office/drawing/2014/main" xmlns="" id="{35D01AF4-F772-B344-BC8E-A4C426BBB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3E04A65-3075-5B44-8E94-BF9B38049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88" y="2386013"/>
            <a:ext cx="6940550" cy="1646237"/>
          </a:xfrm>
        </p:spPr>
        <p:txBody>
          <a:bodyPr/>
          <a:lstStyle/>
          <a:p>
            <a:pPr eaLnBrk="1" hangingPunct="1">
              <a:defRPr/>
            </a:pPr>
            <a:r>
              <a:rPr lang="sr-Cyrl-RS" dirty="0"/>
              <a:t>Срчана </a:t>
            </a:r>
            <a:r>
              <a:rPr lang="sr-Cyrl-RS" dirty="0" err="1"/>
              <a:t>инсуфицијенција</a:t>
            </a:r>
            <a:endParaRPr lang="x-none" dirty="0"/>
          </a:p>
        </p:txBody>
      </p:sp>
      <p:sp>
        <p:nvSpPr>
          <p:cNvPr id="31746" name="Text Placeholder 4">
            <a:extLst>
              <a:ext uri="{FF2B5EF4-FFF2-40B4-BE49-F238E27FC236}">
                <a16:creationId xmlns:a16="http://schemas.microsoft.com/office/drawing/2014/main" xmlns="" id="{38777C8F-A04A-204E-904A-77222AE122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20888" y="4352925"/>
            <a:ext cx="5102225" cy="1265238"/>
          </a:xfrm>
        </p:spPr>
        <p:txBody>
          <a:bodyPr/>
          <a:lstStyle/>
          <a:p>
            <a:pPr eaLnBrk="1" hangingPunct="1"/>
            <a:endParaRPr lang="x-none" altLang="x-none"/>
          </a:p>
        </p:txBody>
      </p:sp>
      <p:pic>
        <p:nvPicPr>
          <p:cNvPr id="31747" name="Picture 8" descr="Grb MF">
            <a:extLst>
              <a:ext uri="{FF2B5EF4-FFF2-40B4-BE49-F238E27FC236}">
                <a16:creationId xmlns:a16="http://schemas.microsoft.com/office/drawing/2014/main" xmlns="" id="{BA12A611-B98B-634F-AFCA-A227D5498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8" descr="Grb MF">
            <a:extLst>
              <a:ext uri="{FF2B5EF4-FFF2-40B4-BE49-F238E27FC236}">
                <a16:creationId xmlns:a16="http://schemas.microsoft.com/office/drawing/2014/main" xmlns="" id="{464969D5-3B29-9C49-99FD-C642B16F0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xmlns="" id="{5DD41F99-0C64-F14D-A5F6-261902B13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x-none"/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xmlns="" id="{10C22E0F-4D6D-884E-B598-8FE29D4AFF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x-none" altLang="x-none"/>
          </a:p>
        </p:txBody>
      </p:sp>
      <p:pic>
        <p:nvPicPr>
          <p:cNvPr id="14340" name="Picture 2" descr="The 3 Layers of the Heart Wall">
            <a:extLst>
              <a:ext uri="{FF2B5EF4-FFF2-40B4-BE49-F238E27FC236}">
                <a16:creationId xmlns:a16="http://schemas.microsoft.com/office/drawing/2014/main" xmlns="" id="{31625364-1B6A-EA45-909C-B58C6351F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4"/>
          <a:stretch>
            <a:fillRect/>
          </a:stretch>
        </p:blipFill>
        <p:spPr bwMode="auto">
          <a:xfrm>
            <a:off x="0" y="-71438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4A054EE5-3A74-6340-A891-979944F81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Дефиниција</a:t>
            </a:r>
            <a:endParaRPr lang="x-none" dirty="0"/>
          </a:p>
        </p:txBody>
      </p:sp>
      <p:sp>
        <p:nvSpPr>
          <p:cNvPr id="32770" name="Content Placeholder 4">
            <a:extLst>
              <a:ext uri="{FF2B5EF4-FFF2-40B4-BE49-F238E27FC236}">
                <a16:creationId xmlns:a16="http://schemas.microsoft.com/office/drawing/2014/main" xmlns="" id="{8295FD00-8A34-DF4D-A871-542273AEE1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Патофизиолошко стање које се карактерише поремећеном функцијом срца и немогућношћу срца да функционише као пумпа и обезбеди адекватан прилив кисеоника да би се задовољиле потребе организма</a:t>
            </a:r>
            <a:endParaRPr lang="x-none" altLang="x-none"/>
          </a:p>
        </p:txBody>
      </p:sp>
      <p:pic>
        <p:nvPicPr>
          <p:cNvPr id="32771" name="Picture 8" descr="Grb MF">
            <a:extLst>
              <a:ext uri="{FF2B5EF4-FFF2-40B4-BE49-F238E27FC236}">
                <a16:creationId xmlns:a16="http://schemas.microsoft.com/office/drawing/2014/main" xmlns="" id="{6317317D-9EF8-7F4F-A5ED-30F9423FD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22F6C1-E0EA-E44F-B923-C697CE2B3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xmlns="" id="{9D3BD118-BDA9-024F-AFD0-BDE2ABAA70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Пацијент старости 68. година, блед, орошен хладним знојем</a:t>
            </a:r>
          </a:p>
          <a:p>
            <a:pPr eaLnBrk="1" hangingPunct="1"/>
            <a:r>
              <a:rPr lang="sr-Cyrl-RS" altLang="x-none"/>
              <a:t>Жали се на гушење, отоке ногу, замарање</a:t>
            </a:r>
          </a:p>
          <a:p>
            <a:pPr eaLnBrk="1" hangingPunct="1"/>
            <a:r>
              <a:rPr lang="sr-Cyrl-RS" altLang="x-none"/>
              <a:t>Прележао 2 инфаркта миокарда 1996. и 2008. године</a:t>
            </a:r>
          </a:p>
          <a:p>
            <a:pPr eaLnBrk="1" hangingPunct="1"/>
            <a:r>
              <a:rPr lang="sr-Cyrl-RS" altLang="x-none"/>
              <a:t>Дијабетичар, хипертоничар</a:t>
            </a:r>
          </a:p>
          <a:p>
            <a:pPr eaLnBrk="1" hangingPunct="1"/>
            <a:r>
              <a:rPr lang="sr-Cyrl-RS" altLang="x-none"/>
              <a:t>Аускултаторно над срцем тонови тихи, радња убрзана, над плућима присутни пукоти обострано базално</a:t>
            </a:r>
            <a:endParaRPr lang="x-none" altLang="x-none"/>
          </a:p>
        </p:txBody>
      </p:sp>
      <p:pic>
        <p:nvPicPr>
          <p:cNvPr id="33795" name="Picture 8" descr="Grb MF">
            <a:extLst>
              <a:ext uri="{FF2B5EF4-FFF2-40B4-BE49-F238E27FC236}">
                <a16:creationId xmlns:a16="http://schemas.microsoft.com/office/drawing/2014/main" xmlns="" id="{D6BB3FB5-1147-A54E-B5AA-11AB2BB24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90BD0B-9CAB-7F4C-A32D-DC5EF0CB0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xmlns="" id="{79D606AC-3C2D-E34A-8A2E-E192C431D6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ЕКГ:</a:t>
            </a:r>
            <a:r>
              <a:rPr lang="sr-Latn-RS" altLang="x-none"/>
              <a:t> с</a:t>
            </a:r>
            <a:r>
              <a:rPr lang="sr-Cyrl-RS" altLang="x-none"/>
              <a:t>инусна тахикардија, фр 150/мин, СТ депресија у </a:t>
            </a:r>
            <a:r>
              <a:rPr lang="sr-Latn-RS" altLang="x-none"/>
              <a:t>II, III, aVF,  V5-6</a:t>
            </a:r>
            <a:endParaRPr lang="sr-Cyrl-RS" altLang="x-none"/>
          </a:p>
          <a:p>
            <a:pPr eaLnBrk="1" hangingPunct="1"/>
            <a:r>
              <a:rPr lang="sr-Cyrl-RS" altLang="x-none"/>
              <a:t>Сатурација кисеоником 86%</a:t>
            </a:r>
            <a:endParaRPr lang="x-none" altLang="x-none"/>
          </a:p>
        </p:txBody>
      </p:sp>
      <p:pic>
        <p:nvPicPr>
          <p:cNvPr id="34819" name="Picture 2" descr="Case 4/2017 - Young Male Marathoner with Heart Failure Due to Dilated  Cardiomyopathy">
            <a:extLst>
              <a:ext uri="{FF2B5EF4-FFF2-40B4-BE49-F238E27FC236}">
                <a16:creationId xmlns:a16="http://schemas.microsoft.com/office/drawing/2014/main" xmlns="" id="{242DE57F-FEF2-8449-A9B6-6B4650C73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7788"/>
            <a:ext cx="914400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8" descr="Grb MF">
            <a:extLst>
              <a:ext uri="{FF2B5EF4-FFF2-40B4-BE49-F238E27FC236}">
                <a16:creationId xmlns:a16="http://schemas.microsoft.com/office/drawing/2014/main" xmlns="" id="{EA906A92-635A-364E-AC46-14B80A2EB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0D3662-1D44-6A4D-B4B5-72E429F53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5842" name="Content Placeholder 2">
            <a:extLst>
              <a:ext uri="{FF2B5EF4-FFF2-40B4-BE49-F238E27FC236}">
                <a16:creationId xmlns:a16="http://schemas.microsoft.com/office/drawing/2014/main" xmlns="" id="{F6DE853C-808B-AD4A-A177-765BC9971B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РТГ плућа:</a:t>
            </a:r>
            <a:endParaRPr lang="x-none" altLang="x-none"/>
          </a:p>
        </p:txBody>
      </p:sp>
      <p:pic>
        <p:nvPicPr>
          <p:cNvPr id="35843" name="Picture 2" descr="What Is the Role of BNP in Diagnosis and Management of Acutely  Decompensated Heart Failure? | The Hospitalist">
            <a:extLst>
              <a:ext uri="{FF2B5EF4-FFF2-40B4-BE49-F238E27FC236}">
                <a16:creationId xmlns:a16="http://schemas.microsoft.com/office/drawing/2014/main" xmlns="" id="{85C0F477-2B9C-524D-8E21-C3B277958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6"/>
          <a:stretch>
            <a:fillRect/>
          </a:stretch>
        </p:blipFill>
        <p:spPr bwMode="auto">
          <a:xfrm>
            <a:off x="3255963" y="2211388"/>
            <a:ext cx="3440112" cy="440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8" descr="Grb MF">
            <a:extLst>
              <a:ext uri="{FF2B5EF4-FFF2-40B4-BE49-F238E27FC236}">
                <a16:creationId xmlns:a16="http://schemas.microsoft.com/office/drawing/2014/main" xmlns="" id="{9E5D957B-8130-344B-90BE-F58EE7A73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4D738D-9F2A-A24B-AC12-ADF0BB51E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xmlns="" id="{FF3E3F63-2895-F342-8A24-31545789AE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Лабораторија:</a:t>
            </a:r>
          </a:p>
          <a:p>
            <a:pPr lvl="1" eaLnBrk="1" hangingPunct="1"/>
            <a:r>
              <a:rPr lang="sr-Latn-RS" altLang="x-none"/>
              <a:t>proBNP </a:t>
            </a:r>
            <a:r>
              <a:rPr lang="sr-Cyrl-RS" altLang="x-none"/>
              <a:t>25 581</a:t>
            </a:r>
          </a:p>
          <a:p>
            <a:pPr lvl="1" eaLnBrk="1" hangingPunct="1"/>
            <a:r>
              <a:rPr lang="sr-Cyrl-RS" altLang="x-none"/>
              <a:t>Тропонин 0.98</a:t>
            </a:r>
            <a:endParaRPr lang="sr-Latn-RS" altLang="x-none"/>
          </a:p>
          <a:p>
            <a:pPr lvl="1" eaLnBrk="1" hangingPunct="1"/>
            <a:r>
              <a:rPr lang="sr-Cyrl-RS" altLang="x-none"/>
              <a:t>Уреа 15.8</a:t>
            </a:r>
          </a:p>
          <a:p>
            <a:pPr lvl="1" eaLnBrk="1" hangingPunct="1"/>
            <a:r>
              <a:rPr lang="sr-Cyrl-RS" altLang="x-none"/>
              <a:t>Креатинин 189</a:t>
            </a:r>
          </a:p>
          <a:p>
            <a:pPr lvl="1" eaLnBrk="1" hangingPunct="1"/>
            <a:r>
              <a:rPr lang="sr-Cyrl-RS" altLang="x-none"/>
              <a:t>Натријум 130</a:t>
            </a:r>
            <a:endParaRPr lang="sr-Latn-RS" altLang="x-none"/>
          </a:p>
          <a:p>
            <a:pPr lvl="1" eaLnBrk="1" hangingPunct="1"/>
            <a:endParaRPr lang="sr-Cyrl-RS" altLang="x-none"/>
          </a:p>
          <a:p>
            <a:pPr lvl="1" eaLnBrk="1" hangingPunct="1"/>
            <a:endParaRPr lang="sr-Cyrl-RS" altLang="x-none"/>
          </a:p>
          <a:p>
            <a:pPr lvl="1" eaLnBrk="1" hangingPunct="1"/>
            <a:endParaRPr lang="sr-Latn-RS" altLang="x-none"/>
          </a:p>
          <a:p>
            <a:pPr lvl="1" eaLnBrk="1" hangingPunct="1"/>
            <a:endParaRPr lang="x-none" altLang="x-none"/>
          </a:p>
        </p:txBody>
      </p:sp>
      <p:pic>
        <p:nvPicPr>
          <p:cNvPr id="36867" name="Picture 8" descr="Grb MF">
            <a:extLst>
              <a:ext uri="{FF2B5EF4-FFF2-40B4-BE49-F238E27FC236}">
                <a16:creationId xmlns:a16="http://schemas.microsoft.com/office/drawing/2014/main" xmlns="" id="{A967AC97-A71D-6D4C-B2B7-BAD6EFEFA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14FC73-43FC-044A-877A-6F2D35BDE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xmlns="" id="{3AF8A633-EFC4-F846-B408-9BF160B407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Ехокардиографија: ЕФ 25%</a:t>
            </a:r>
            <a:endParaRPr lang="x-none" altLang="x-none"/>
          </a:p>
        </p:txBody>
      </p:sp>
      <p:pic>
        <p:nvPicPr>
          <p:cNvPr id="37891" name="Picture 8" descr="Grb MF">
            <a:extLst>
              <a:ext uri="{FF2B5EF4-FFF2-40B4-BE49-F238E27FC236}">
                <a16:creationId xmlns:a16="http://schemas.microsoft.com/office/drawing/2014/main" xmlns="" id="{C71B9857-38E8-2B40-B2A4-986617657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6" descr="Left Ventricle — TPA">
            <a:extLst>
              <a:ext uri="{FF2B5EF4-FFF2-40B4-BE49-F238E27FC236}">
                <a16:creationId xmlns:a16="http://schemas.microsoft.com/office/drawing/2014/main" xmlns="" id="{C50F7981-1698-614C-8915-EBF74CBE4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0"/>
          <a:stretch>
            <a:fillRect/>
          </a:stretch>
        </p:blipFill>
        <p:spPr bwMode="auto">
          <a:xfrm>
            <a:off x="2097088" y="3033713"/>
            <a:ext cx="4554537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67E18C-11ED-A447-A976-6F18D552A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8914" name="Content Placeholder 2">
            <a:extLst>
              <a:ext uri="{FF2B5EF4-FFF2-40B4-BE49-F238E27FC236}">
                <a16:creationId xmlns:a16="http://schemas.microsoft.com/office/drawing/2014/main" xmlns="" id="{9D10EEE4-2AF2-2542-A0AC-9F319ABD6D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Терапија:</a:t>
            </a:r>
          </a:p>
          <a:p>
            <a:pPr lvl="1" eaLnBrk="1" hangingPunct="1"/>
            <a:r>
              <a:rPr lang="sr-Cyrl-RS" altLang="x-none"/>
              <a:t>Диуретици</a:t>
            </a:r>
          </a:p>
          <a:p>
            <a:pPr lvl="1" eaLnBrk="1" hangingPunct="1"/>
            <a:r>
              <a:rPr lang="sr-Cyrl-RS" altLang="x-none"/>
              <a:t>Антагонисти минералокортикоидних рецептора</a:t>
            </a:r>
          </a:p>
          <a:p>
            <a:pPr lvl="1" eaLnBrk="1" hangingPunct="1"/>
            <a:r>
              <a:rPr lang="sr-Cyrl-RS" altLang="x-none"/>
              <a:t>Бета блокатори</a:t>
            </a:r>
          </a:p>
          <a:p>
            <a:pPr lvl="1" eaLnBrk="1" hangingPunct="1"/>
            <a:r>
              <a:rPr lang="sr-Cyrl-RS" altLang="x-none"/>
              <a:t>АЦЕ инхибитори/Антагонисти </a:t>
            </a:r>
          </a:p>
          <a:p>
            <a:pPr lvl="1" eaLnBrk="1" hangingPunct="1"/>
            <a:r>
              <a:rPr lang="sr-Cyrl-RS" altLang="x-none"/>
              <a:t>О2</a:t>
            </a:r>
          </a:p>
          <a:p>
            <a:pPr lvl="1" eaLnBrk="1" hangingPunct="1"/>
            <a:r>
              <a:rPr lang="sr-Cyrl-RS" altLang="x-none"/>
              <a:t>Антикоагулантна терапија</a:t>
            </a:r>
          </a:p>
          <a:p>
            <a:pPr lvl="1" eaLnBrk="1" hangingPunct="1"/>
            <a:r>
              <a:rPr lang="sr-Cyrl-RS" altLang="x-none"/>
              <a:t>Антиагрегациона терапија</a:t>
            </a:r>
          </a:p>
          <a:p>
            <a:pPr lvl="1" eaLnBrk="1" hangingPunct="1"/>
            <a:endParaRPr lang="x-none" altLang="x-none"/>
          </a:p>
        </p:txBody>
      </p:sp>
      <p:pic>
        <p:nvPicPr>
          <p:cNvPr id="38915" name="Picture 8" descr="Grb MF">
            <a:extLst>
              <a:ext uri="{FF2B5EF4-FFF2-40B4-BE49-F238E27FC236}">
                <a16:creationId xmlns:a16="http://schemas.microsoft.com/office/drawing/2014/main" xmlns="" id="{9358FD76-0443-0F43-ADD5-A490A232A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B80D18-75AE-984C-9F8A-03DC684E0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88" y="2386013"/>
            <a:ext cx="6940550" cy="16462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Миокардитис</a:t>
            </a:r>
            <a:endParaRPr lang="x-none" dirty="0"/>
          </a:p>
        </p:txBody>
      </p:sp>
      <p:pic>
        <p:nvPicPr>
          <p:cNvPr id="15362" name="Picture 8" descr="Grb MF">
            <a:extLst>
              <a:ext uri="{FF2B5EF4-FFF2-40B4-BE49-F238E27FC236}">
                <a16:creationId xmlns:a16="http://schemas.microsoft.com/office/drawing/2014/main" xmlns="" id="{4A907D35-CCF6-6241-8114-F7F19CB0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Placeholder 2">
            <a:extLst>
              <a:ext uri="{FF2B5EF4-FFF2-40B4-BE49-F238E27FC236}">
                <a16:creationId xmlns:a16="http://schemas.microsoft.com/office/drawing/2014/main" xmlns="" id="{59CFEFD0-F469-3944-9917-D0D888EEF2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20888" y="4352925"/>
            <a:ext cx="5102225" cy="1265238"/>
          </a:xfrm>
        </p:spPr>
        <p:txBody>
          <a:bodyPr/>
          <a:lstStyle/>
          <a:p>
            <a:pPr eaLnBrk="1" hangingPunct="1"/>
            <a:endParaRPr lang="x-none" altLang="x-non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121496-FBFE-5248-8656-1A52FEB0F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Дефиниција</a:t>
            </a:r>
            <a:endParaRPr lang="x-none" dirty="0"/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xmlns="" id="{F1762AC1-66E2-7547-BB73-3BDB897162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Запаљење срчаног мишића које се карактерише дифузним или појединачним запаљенским инфилтатима у миокарду уз оштећење миоцита (ћелија миокарда)</a:t>
            </a:r>
            <a:endParaRPr lang="x-none" altLang="x-none"/>
          </a:p>
        </p:txBody>
      </p:sp>
      <p:pic>
        <p:nvPicPr>
          <p:cNvPr id="16387" name="Picture 8" descr="Grb MF">
            <a:extLst>
              <a:ext uri="{FF2B5EF4-FFF2-40B4-BE49-F238E27FC236}">
                <a16:creationId xmlns:a16="http://schemas.microsoft.com/office/drawing/2014/main" xmlns="" id="{82C5216F-4C96-BC40-AC9D-A5A7B5406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F7A10D-8CA2-BD4E-B5BE-4E7588E3C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D4BB95F-5855-FA41-9B13-4FADE610A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Пацијент мушког пола, 24 године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Жали се на малаксалост, осећај недостатка ваздуха, дискретни болови у грудима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Тегобе почеле 2-3 дана пре прегледа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 сада није лечен од других болести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Аускултаторно</a:t>
            </a: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се чује благ </a:t>
            </a:r>
            <a:r>
              <a:rPr lang="sr-Cyrl-R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систолни</a:t>
            </a: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шум над </a:t>
            </a:r>
            <a:r>
              <a:rPr lang="sr-Cyrl-R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митралним</a:t>
            </a: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ушћем (до сада није знао да има шум на срцу)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Аускултаторни</a:t>
            </a:r>
            <a:r>
              <a:rPr lang="sr-Cyrl-R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налаз на плућима уредан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x-none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7411" name="Picture 8" descr="Grb MF">
            <a:extLst>
              <a:ext uri="{FF2B5EF4-FFF2-40B4-BE49-F238E27FC236}">
                <a16:creationId xmlns:a16="http://schemas.microsoft.com/office/drawing/2014/main" xmlns="" id="{65C200D0-4A1D-0B4C-AA6B-3921E089F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2DC787-D931-7047-AD8C-8373DF2A7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xmlns="" id="{B88B5AE1-44E0-4F49-917A-0AA7D7C4E7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ЕКГ:</a:t>
            </a:r>
            <a:r>
              <a:rPr lang="sr-Latn-RS" altLang="x-none"/>
              <a:t> </a:t>
            </a:r>
            <a:r>
              <a:rPr lang="sr-Cyrl-RS" altLang="x-none"/>
              <a:t>синусни ритам, фр 80/мин, елевација СТ сегмента у </a:t>
            </a:r>
            <a:r>
              <a:rPr lang="sr-Latn-RS" altLang="x-none"/>
              <a:t>II, III, aVF</a:t>
            </a:r>
            <a:r>
              <a:rPr lang="sr-Cyrl-RS" altLang="x-none"/>
              <a:t>, депресија СТ сегмента у </a:t>
            </a:r>
            <a:r>
              <a:rPr lang="sr-Latn-RS" altLang="x-none"/>
              <a:t>I, aVL, V1-V3</a:t>
            </a:r>
          </a:p>
          <a:p>
            <a:pPr eaLnBrk="1" hangingPunct="1"/>
            <a:endParaRPr lang="sr-Cyrl-RS" altLang="x-none"/>
          </a:p>
          <a:p>
            <a:pPr eaLnBrk="1" hangingPunct="1"/>
            <a:endParaRPr lang="x-none" altLang="x-none"/>
          </a:p>
        </p:txBody>
      </p:sp>
      <p:pic>
        <p:nvPicPr>
          <p:cNvPr id="18435" name="Picture 8" descr="Grb MF">
            <a:extLst>
              <a:ext uri="{FF2B5EF4-FFF2-40B4-BE49-F238E27FC236}">
                <a16:creationId xmlns:a16="http://schemas.microsoft.com/office/drawing/2014/main" xmlns="" id="{9D055327-5916-2944-927C-705261FB0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" descr="Science Source - Myocarditis, ECG">
            <a:extLst>
              <a:ext uri="{FF2B5EF4-FFF2-40B4-BE49-F238E27FC236}">
                <a16:creationId xmlns:a16="http://schemas.microsoft.com/office/drawing/2014/main" xmlns="" id="{242FE47B-ABE8-AD49-B496-FD50414A6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" t="14276" r="1578" b="14407"/>
          <a:stretch>
            <a:fillRect/>
          </a:stretch>
        </p:blipFill>
        <p:spPr bwMode="auto">
          <a:xfrm>
            <a:off x="1441450" y="3429000"/>
            <a:ext cx="60960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4C02DD-8CC3-F849-B67A-5231D3A1F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xmlns="" id="{61CCB232-AE14-C045-8AD1-40544A8637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Лабораторија:</a:t>
            </a:r>
            <a:endParaRPr lang="sr-Latn-RS" altLang="x-none"/>
          </a:p>
          <a:p>
            <a:pPr lvl="1" eaLnBrk="1" hangingPunct="1"/>
            <a:r>
              <a:rPr lang="sr-Cyrl-RS" altLang="x-none"/>
              <a:t>Леукоцити 13.8 </a:t>
            </a:r>
            <a:r>
              <a:rPr lang="en-US" altLang="x-none"/>
              <a:t>x10</a:t>
            </a:r>
            <a:r>
              <a:rPr lang="en-US" altLang="x-none" baseline="30000"/>
              <a:t>9</a:t>
            </a:r>
            <a:r>
              <a:rPr lang="sr-Latn-RS" altLang="x-none"/>
              <a:t>/L</a:t>
            </a:r>
            <a:endParaRPr lang="en-US" altLang="x-none" baseline="30000"/>
          </a:p>
          <a:p>
            <a:pPr lvl="1" eaLnBrk="1" hangingPunct="1"/>
            <a:r>
              <a:rPr lang="en-US" altLang="x-none"/>
              <a:t>Т</a:t>
            </a:r>
            <a:r>
              <a:rPr lang="sr-Cyrl-RS" altLang="x-none"/>
              <a:t>ропонин 3.4 </a:t>
            </a:r>
            <a:r>
              <a:rPr lang="en-US" altLang="x-none"/>
              <a:t>ng/mL</a:t>
            </a:r>
          </a:p>
          <a:p>
            <a:pPr lvl="1" eaLnBrk="1" hangingPunct="1"/>
            <a:r>
              <a:rPr lang="sr-Latn-RS" altLang="x-none"/>
              <a:t>CRP 68.9 mg/L</a:t>
            </a:r>
            <a:endParaRPr lang="sr-Cyrl-RS" altLang="x-none"/>
          </a:p>
          <a:p>
            <a:pPr eaLnBrk="1" hangingPunct="1"/>
            <a:r>
              <a:rPr lang="sr-Cyrl-RS" altLang="x-none"/>
              <a:t>Остали лабораторијски параметри уредни</a:t>
            </a:r>
            <a:endParaRPr lang="sr-Latn-RS" altLang="x-none"/>
          </a:p>
          <a:p>
            <a:pPr eaLnBrk="1" hangingPunct="1"/>
            <a:endParaRPr lang="x-none" altLang="x-none"/>
          </a:p>
        </p:txBody>
      </p:sp>
      <p:pic>
        <p:nvPicPr>
          <p:cNvPr id="19459" name="Picture 8" descr="Grb MF">
            <a:extLst>
              <a:ext uri="{FF2B5EF4-FFF2-40B4-BE49-F238E27FC236}">
                <a16:creationId xmlns:a16="http://schemas.microsoft.com/office/drawing/2014/main" xmlns="" id="{C656817D-F7D9-0F46-A1EB-EAC5C1830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DD80D7-CFF7-AC4E-BB23-557610D0A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xmlns="" id="{99A3324C-ACF5-834B-BEF2-044CFC5B66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Latn-RS" altLang="x-none"/>
              <a:t>E</a:t>
            </a:r>
            <a:r>
              <a:rPr lang="sr-Cyrl-RS" altLang="x-none"/>
              <a:t>хокардиографија (ултразвук срца):</a:t>
            </a:r>
            <a:endParaRPr lang="sr-Latn-RS" altLang="x-none"/>
          </a:p>
          <a:p>
            <a:pPr eaLnBrk="1" hangingPunct="1"/>
            <a:endParaRPr lang="sr-Cyrl-RS" altLang="x-none"/>
          </a:p>
          <a:p>
            <a:pPr eaLnBrk="1" hangingPunct="1"/>
            <a:endParaRPr lang="x-none" altLang="x-none"/>
          </a:p>
        </p:txBody>
      </p:sp>
      <p:pic>
        <p:nvPicPr>
          <p:cNvPr id="20483" name="Picture 8" descr="Grb MF">
            <a:extLst>
              <a:ext uri="{FF2B5EF4-FFF2-40B4-BE49-F238E27FC236}">
                <a16:creationId xmlns:a16="http://schemas.microsoft.com/office/drawing/2014/main" xmlns="" id="{68E60F59-2A7B-1840-BBBC-AFA226881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 descr="Echocardiographic findings in fulminant and acute myocarditis | JACC:  Journal of the American College of Cardiology">
            <a:extLst>
              <a:ext uri="{FF2B5EF4-FFF2-40B4-BE49-F238E27FC236}">
                <a16:creationId xmlns:a16="http://schemas.microsoft.com/office/drawing/2014/main" xmlns="" id="{546C794C-1516-8D47-A5C2-44DEEF543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3060700"/>
            <a:ext cx="5133975" cy="365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E9571F-8CF4-2748-B1F7-C8B0290B2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/>
              <a:t>Приказ случаја</a:t>
            </a:r>
            <a:endParaRPr lang="x-none" dirty="0"/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xmlns="" id="{0A4DC627-7AEE-8340-AF61-6CE44AB4EA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sr-Cyrl-RS" altLang="x-none"/>
              <a:t>Коронарографија:</a:t>
            </a:r>
          </a:p>
          <a:p>
            <a:pPr eaLnBrk="1" hangingPunct="1"/>
            <a:endParaRPr lang="sr-Latn-RS" altLang="x-none"/>
          </a:p>
          <a:p>
            <a:pPr eaLnBrk="1" hangingPunct="1"/>
            <a:endParaRPr lang="sr-Cyrl-RS" altLang="x-none"/>
          </a:p>
          <a:p>
            <a:pPr eaLnBrk="1" hangingPunct="1"/>
            <a:endParaRPr lang="x-none" altLang="x-none"/>
          </a:p>
        </p:txBody>
      </p:sp>
      <p:pic>
        <p:nvPicPr>
          <p:cNvPr id="21507" name="Picture 8" descr="Grb MF">
            <a:extLst>
              <a:ext uri="{FF2B5EF4-FFF2-40B4-BE49-F238E27FC236}">
                <a16:creationId xmlns:a16="http://schemas.microsoft.com/office/drawing/2014/main" xmlns="" id="{ECC45BEF-21A2-184A-9C2F-E3889B4A7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5" y="88900"/>
            <a:ext cx="5683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Infection-related stress phenomenon induced takotsubo cardiomyopathy  mimicking ST elevation myocardial infarction - ScienceDirect">
            <a:extLst>
              <a:ext uri="{FF2B5EF4-FFF2-40B4-BE49-F238E27FC236}">
                <a16:creationId xmlns:a16="http://schemas.microsoft.com/office/drawing/2014/main" xmlns="" id="{63D51E06-1056-C644-8691-714A17346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168650"/>
            <a:ext cx="7315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ppt/theme/themeOverride2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131</TotalTime>
  <Words>432</Words>
  <Application>Microsoft Office PowerPoint</Application>
  <PresentationFormat>On-screen Show (4:3)</PresentationFormat>
  <Paragraphs>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Corbel</vt:lpstr>
      <vt:lpstr>Gill Sans MT</vt:lpstr>
      <vt:lpstr>Parcel</vt:lpstr>
      <vt:lpstr>Болести миокарда, перикарда, ендокарда Срчана инсуфицијенција</vt:lpstr>
      <vt:lpstr>PowerPoint Presentation</vt:lpstr>
      <vt:lpstr>Миокардитис</vt:lpstr>
      <vt:lpstr>Дефиниција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Перикардитис</vt:lpstr>
      <vt:lpstr>Дефиниција</vt:lpstr>
      <vt:lpstr>Приказ случаја</vt:lpstr>
      <vt:lpstr>Приказ случаја</vt:lpstr>
      <vt:lpstr>Приказ случаја</vt:lpstr>
      <vt:lpstr>Приказ случаја</vt:lpstr>
      <vt:lpstr>Срчана инсуфицијенција</vt:lpstr>
      <vt:lpstr>Дефиниција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  <vt:lpstr>Приказ случаја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Миокардитис</dc:title>
  <dc:creator>Stefan Simovic</dc:creator>
  <cp:lastModifiedBy>Marina</cp:lastModifiedBy>
  <cp:revision>30</cp:revision>
  <dcterms:created xsi:type="dcterms:W3CDTF">2020-09-05T07:17:56Z</dcterms:created>
  <dcterms:modified xsi:type="dcterms:W3CDTF">2020-10-01T18:21:07Z</dcterms:modified>
</cp:coreProperties>
</file>